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70" r:id="rId3"/>
    <p:sldId id="269" r:id="rId4"/>
    <p:sldId id="256" r:id="rId5"/>
    <p:sldId id="258" r:id="rId6"/>
    <p:sldId id="259" r:id="rId7"/>
    <p:sldId id="280" r:id="rId8"/>
    <p:sldId id="262" r:id="rId9"/>
    <p:sldId id="263" r:id="rId10"/>
    <p:sldId id="272" r:id="rId11"/>
    <p:sldId id="264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65" r:id="rId21"/>
    <p:sldId id="26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0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08" y="7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D257-F2F9-75A6-D908-BF5302F7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8533" y="6356350"/>
            <a:ext cx="43434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396-02B6-673E-34F8-BD8DD81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2225-61D6-71A4-C243-87B0B3E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73CEE-A801-3B41-25C8-C354EB8A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8EE9-5F57-C4EE-D377-CC540AF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</p:spPr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0D595-9F58-500F-B6C0-A3CEBD6E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419601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7/27/23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2CA4-BB63-1EB8-B185-D0F6A5A4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635E-D58A-59DF-0FBD-AF1D0C96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2E4B76-8EA9-BD77-7E44-2E8CC5AEE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C425B-16D2-4F61-A1BF-7F895807B8C1}" type="datetime1">
              <a:rPr lang="en-US" smtClean="0"/>
              <a:t>7/27/23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5467" y="6356350"/>
            <a:ext cx="4351866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452C-CD92-CC02-FCFD-871782A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4667" y="6356350"/>
            <a:ext cx="4377266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7/27/23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8055A-4C76-BDE3-FFCF-3730DD6F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385733" cy="365125"/>
          </a:xfrm>
        </p:spPr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D97C2-9351-E48A-B229-E07AAAD6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386CF-9252-3A53-3B36-6F1A7C5F05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Scan the QR code on the room poster to fill out session evaluations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2" descr="Vertical SQL Saturday logo with text">
            <a:extLst>
              <a:ext uri="{FF2B5EF4-FFF2-40B4-BE49-F238E27FC236}">
                <a16:creationId xmlns:a16="http://schemas.microsoft.com/office/drawing/2014/main" id="{A13C9197-DBB4-E3B5-349D-86D26AE57E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C:\Users\mrobbins\AppData\Local\Temp\SNAGHTMLe5c2429.PNG">
            <a:extLst>
              <a:ext uri="{FF2B5EF4-FFF2-40B4-BE49-F238E27FC236}">
                <a16:creationId xmlns:a16="http://schemas.microsoft.com/office/drawing/2014/main" id="{5DC87AFE-F461-C08D-67CE-6C961FA2AA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214993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7/27/23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powershell/" TargetMode="External"/><Relationship Id="rId2" Type="http://schemas.openxmlformats.org/officeDocument/2006/relationships/hyperlink" Target="https://github.com/PoshCode/PowerShellPracticeAndSty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owershellpodcast.podbean.com/" TargetMode="External"/><Relationship Id="rId4" Type="http://schemas.openxmlformats.org/officeDocument/2006/relationships/hyperlink" Target="https://powershell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ikefrobbins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kefrobbins" TargetMode="External"/><Relationship Id="rId4" Type="http://schemas.openxmlformats.org/officeDocument/2006/relationships/hyperlink" Target="http://www.linkedin.com/in/mikefrobbins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jpe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jpe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hyperlink" Target="https://leanpub.com/powershell-conference-boo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apien.com/books_training/Windows-PowerShell-4" TargetMode="External"/><Relationship Id="rId5" Type="http://schemas.openxmlformats.org/officeDocument/2006/relationships/image" Target="../media/image24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6287031" y="598260"/>
            <a:ext cx="5083356" cy="28145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Intro to PowerShell Scripting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9E24568-B3E2-549E-86C8-62A3B5A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6244" y="6436834"/>
            <a:ext cx="8508197" cy="35726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Please scan the QR code on the room schedule to fill out your session evaluation.</a:t>
            </a:r>
          </a:p>
        </p:txBody>
      </p:sp>
      <p:pic>
        <p:nvPicPr>
          <p:cNvPr id="7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024899A-89F1-AD5E-DCF4-0D05AD0C3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542" y="4181555"/>
            <a:ext cx="4756760" cy="138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5B00-B449-89AD-B966-453E2ACA1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Help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D8AB8-F23A-3104-E280-D800D5CF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Discoverability</a:t>
            </a:r>
          </a:p>
          <a:p>
            <a:pPr lvl="1"/>
            <a:r>
              <a:rPr lang="en-US" dirty="0"/>
              <a:t>Verb-Noun syntax</a:t>
            </a:r>
          </a:p>
          <a:p>
            <a:r>
              <a:rPr lang="en-US" dirty="0"/>
              <a:t>The three core cmdlets</a:t>
            </a:r>
          </a:p>
          <a:p>
            <a:pPr lvl="1"/>
            <a:r>
              <a:rPr lang="en-US" dirty="0"/>
              <a:t>Get-Help (help)</a:t>
            </a:r>
          </a:p>
          <a:p>
            <a:pPr lvl="1"/>
            <a:r>
              <a:rPr lang="en-US" dirty="0"/>
              <a:t>Get-Command</a:t>
            </a:r>
          </a:p>
          <a:p>
            <a:pPr lvl="1"/>
            <a:r>
              <a:rPr lang="en-US" dirty="0"/>
              <a:t>Get-Member</a:t>
            </a:r>
          </a:p>
          <a:p>
            <a:r>
              <a:rPr lang="en-US" dirty="0"/>
              <a:t>Updating help</a:t>
            </a:r>
          </a:p>
          <a:p>
            <a:r>
              <a:rPr lang="en-US" dirty="0"/>
              <a:t>Extend the functionality of PowerShell</a:t>
            </a:r>
          </a:p>
          <a:p>
            <a:pPr lvl="1"/>
            <a:r>
              <a:rPr lang="en-US" dirty="0" err="1"/>
              <a:t>PowerShellGet</a:t>
            </a:r>
            <a:r>
              <a:rPr lang="en-US" dirty="0"/>
              <a:t> (</a:t>
            </a:r>
            <a:r>
              <a:rPr lang="en-US" dirty="0" err="1"/>
              <a:t>PSResourceGet</a:t>
            </a:r>
            <a:r>
              <a:rPr lang="en-US" dirty="0"/>
              <a:t> in the future)</a:t>
            </a:r>
          </a:p>
          <a:p>
            <a:pPr lvl="1"/>
            <a:r>
              <a:rPr lang="en-US" dirty="0"/>
              <a:t>$</a:t>
            </a:r>
            <a:r>
              <a:rPr lang="en-US" dirty="0" err="1"/>
              <a:t>env:PSModulePath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18D1C-FC14-3102-2053-E6203CC5E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57555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6FD6-7F3E-15ED-BDB9-04FB96925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PowerShell vs PowerShell7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18997-0035-542A-BE61-82EB4E06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PowerShell 7 installs side-by-side</a:t>
            </a:r>
          </a:p>
          <a:p>
            <a:pPr lvl="1"/>
            <a:r>
              <a:rPr lang="en-US" dirty="0"/>
              <a:t>Help</a:t>
            </a:r>
          </a:p>
          <a:p>
            <a:pPr lvl="1"/>
            <a:r>
              <a:rPr lang="en-US" dirty="0"/>
              <a:t>Modules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6ADD95-6DD4-1DB2-91F8-3C8207B49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47CB-2F6E-EE4B-B5D6-0A2667372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Discovering objects, properties,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E5746-6D26-7300-1E6F-65B69EFE9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Get-Member</a:t>
            </a:r>
          </a:p>
          <a:p>
            <a:pPr lvl="1"/>
            <a:r>
              <a:rPr lang="en-US" dirty="0"/>
              <a:t>Properties</a:t>
            </a:r>
          </a:p>
          <a:p>
            <a:pPr lvl="1"/>
            <a:r>
              <a:rPr lang="en-US" dirty="0"/>
              <a:t>Methods</a:t>
            </a:r>
          </a:p>
          <a:p>
            <a:pPr lvl="1"/>
            <a:r>
              <a:rPr lang="en-US" dirty="0"/>
              <a:t>Type of object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312538-A484-0368-C571-C74E1EA1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1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A3AB-FA6C-B1B8-DC48-24D25F9BD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One-liners and the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67EF1-6B6F-78F9-4CC7-AA5D0C47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One-Liners</a:t>
            </a:r>
          </a:p>
          <a:p>
            <a:r>
              <a:rPr lang="en-US" dirty="0"/>
              <a:t>The pipeline</a:t>
            </a:r>
          </a:p>
          <a:p>
            <a:r>
              <a:rPr lang="en-US" dirty="0"/>
              <a:t>Finding pipeline input the easy way</a:t>
            </a:r>
          </a:p>
          <a:p>
            <a:r>
              <a:rPr lang="en-US" dirty="0"/>
              <a:t>Filtering Left</a:t>
            </a:r>
          </a:p>
          <a:p>
            <a:r>
              <a:rPr lang="en-US" dirty="0"/>
              <a:t>Format right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79AF72-C4BB-FED0-10DF-F22DBFFBE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0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9DC7-D8EB-4685-14E7-A685000B5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Formatting, aliases, and comparison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B397-84B4-3571-4F5E-C5898B41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Aliases</a:t>
            </a:r>
          </a:p>
          <a:p>
            <a:r>
              <a:rPr lang="en-US" dirty="0"/>
              <a:t>Comparison Operators</a:t>
            </a:r>
          </a:p>
          <a:p>
            <a:r>
              <a:rPr lang="en-US" dirty="0"/>
              <a:t>Variables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50500-25E6-9066-6AAA-B568BFDB3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86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607DB-0E53-387D-945E-55BBC650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B304A-8FFD-543E-D7D6-1D3BCF505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538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</a:t>
            </a:r>
          </a:p>
          <a:p>
            <a:r>
              <a:rPr lang="en-US" dirty="0"/>
              <a:t>Range Operator</a:t>
            </a:r>
          </a:p>
          <a:p>
            <a:r>
              <a:rPr lang="en-US" dirty="0"/>
              <a:t>Looping</a:t>
            </a:r>
          </a:p>
          <a:p>
            <a:pPr lvl="1"/>
            <a:r>
              <a:rPr lang="en-US" dirty="0" err="1"/>
              <a:t>ForEach</a:t>
            </a:r>
            <a:r>
              <a:rPr lang="en-US" dirty="0"/>
              <a:t>-Object</a:t>
            </a:r>
          </a:p>
          <a:p>
            <a:pPr lvl="1"/>
            <a:r>
              <a:rPr lang="en-US" dirty="0"/>
              <a:t>foreach</a:t>
            </a:r>
          </a:p>
          <a:p>
            <a:pPr lvl="1"/>
            <a:r>
              <a:rPr lang="en-US" dirty="0"/>
              <a:t>For</a:t>
            </a:r>
          </a:p>
          <a:p>
            <a:pPr lvl="1"/>
            <a:r>
              <a:rPr lang="en-US" dirty="0"/>
              <a:t>Do</a:t>
            </a:r>
          </a:p>
          <a:p>
            <a:pPr lvl="2"/>
            <a:r>
              <a:rPr lang="en-US" dirty="0"/>
              <a:t>Do While</a:t>
            </a:r>
          </a:p>
          <a:p>
            <a:pPr lvl="2"/>
            <a:r>
              <a:rPr lang="en-US" dirty="0"/>
              <a:t>Do Until</a:t>
            </a:r>
          </a:p>
          <a:p>
            <a:pPr lvl="1"/>
            <a:r>
              <a:rPr lang="en-US" dirty="0"/>
              <a:t>While</a:t>
            </a:r>
          </a:p>
          <a:p>
            <a:pPr lvl="1"/>
            <a:r>
              <a:rPr lang="en-US" dirty="0"/>
              <a:t>Break, Continue, and Return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AE274C-52B1-A854-B674-725F81BE8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5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3E7BD-7BB0-13B9-5095-FC357B26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23971-4F18-B9D1-8E59-06D737CA1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WinRM</a:t>
            </a:r>
            <a:endParaRPr lang="en-US" dirty="0"/>
          </a:p>
          <a:p>
            <a:r>
              <a:rPr lang="en-US" dirty="0"/>
              <a:t>SSH</a:t>
            </a:r>
          </a:p>
          <a:p>
            <a:r>
              <a:rPr lang="en-US" dirty="0"/>
              <a:t>One-To-One</a:t>
            </a:r>
          </a:p>
          <a:p>
            <a:r>
              <a:rPr lang="en-US" dirty="0"/>
              <a:t>One-To-Many</a:t>
            </a:r>
          </a:p>
          <a:p>
            <a:r>
              <a:rPr lang="en-US" dirty="0"/>
              <a:t>PowerShell sessions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69EF5-A254-A691-7C87-77DD81E12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C237-99A3-97FC-4DB9-FD6CFD1B4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5CB4D-6861-72F0-5B63-FD7FF58ED4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118"/>
            <a:ext cx="10515600" cy="4351338"/>
          </a:xfrm>
        </p:spPr>
        <p:txBody>
          <a:bodyPr/>
          <a:lstStyle/>
          <a:p>
            <a:r>
              <a:rPr lang="en-US" dirty="0"/>
              <a:t>Naming</a:t>
            </a:r>
          </a:p>
          <a:p>
            <a:r>
              <a:rPr lang="en-US" dirty="0"/>
              <a:t>Parameters</a:t>
            </a:r>
          </a:p>
          <a:p>
            <a:r>
              <a:rPr lang="en-US" dirty="0"/>
              <a:t>Functions vs Advanced Functions</a:t>
            </a:r>
          </a:p>
          <a:p>
            <a:r>
              <a:rPr lang="en-US" dirty="0"/>
              <a:t>Parameter Validation</a:t>
            </a:r>
          </a:p>
          <a:p>
            <a:r>
              <a:rPr lang="en-US" dirty="0"/>
              <a:t>Verbose Output</a:t>
            </a:r>
          </a:p>
          <a:p>
            <a:r>
              <a:rPr lang="en-US" dirty="0"/>
              <a:t>Pipeline input</a:t>
            </a:r>
          </a:p>
          <a:p>
            <a:r>
              <a:rPr lang="en-US" dirty="0"/>
              <a:t>Error Handling</a:t>
            </a:r>
          </a:p>
          <a:p>
            <a:r>
              <a:rPr lang="en-US" dirty="0"/>
              <a:t>Comment-based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725E0A-AEF9-7A31-B3A3-16656B328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8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DF1C2-C865-F62C-EDE8-39E160DFA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 Modules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554A9-41BA-E6C4-C625-9C485C6A5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Dot-Sourcing functions</a:t>
            </a:r>
          </a:p>
          <a:p>
            <a:r>
              <a:rPr lang="en-US" dirty="0"/>
              <a:t>Script modules</a:t>
            </a:r>
          </a:p>
          <a:p>
            <a:r>
              <a:rPr lang="en-US" dirty="0"/>
              <a:t>Module manifests</a:t>
            </a:r>
          </a:p>
          <a:p>
            <a:r>
              <a:rPr lang="en-US" dirty="0"/>
              <a:t>Private and public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403325-0C3F-C43B-E25F-A4399676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510CF-FD37-2390-F889-48D4AAFE6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15DA-D804-F06F-2CD7-26C0E08A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dirty="0"/>
              <a:t>The PowerShell Best Practices and Style Guide: </a:t>
            </a:r>
            <a:r>
              <a:rPr lang="en-US" sz="2800" dirty="0">
                <a:hlinkClick r:id="rId2"/>
              </a:rPr>
              <a:t>github.com/PoshCode/PowerShellPracticeAndStyle</a:t>
            </a:r>
            <a:endParaRPr lang="en-US" sz="2800" dirty="0"/>
          </a:p>
          <a:p>
            <a:r>
              <a:rPr lang="en-US" sz="2800" dirty="0"/>
              <a:t>The Official Product Documentation for PowerShell: </a:t>
            </a:r>
            <a:r>
              <a:rPr lang="en-US" sz="2800" dirty="0">
                <a:hlinkClick r:id="rId3"/>
              </a:rPr>
              <a:t>learn.microsoft.com/powershell/</a:t>
            </a:r>
            <a:endParaRPr lang="en-US" sz="2800" dirty="0"/>
          </a:p>
          <a:p>
            <a:r>
              <a:rPr lang="en-US" sz="2800" dirty="0" err="1">
                <a:hlinkClick r:id="rId4"/>
              </a:rPr>
              <a:t>PowerShell.org</a:t>
            </a:r>
            <a:endParaRPr lang="en-US" sz="2800" dirty="0"/>
          </a:p>
          <a:p>
            <a:r>
              <a:rPr lang="en-US" sz="2800" dirty="0"/>
              <a:t>PowerShell Podcast: </a:t>
            </a:r>
            <a:r>
              <a:rPr lang="en-US" sz="2800" dirty="0">
                <a:hlinkClick r:id="rId5"/>
              </a:rPr>
              <a:t>powershellpodcast.podbean.com/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8A88F-5CC5-8C82-7D05-A70D18BF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01748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6134ABB3-EE9B-05E6-E5E3-59B08CABB2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Please scan the QR code on the room schedule to fill out your session evaluation.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099A848-52AC-94D5-A1A6-BF72EC182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742" y="3247859"/>
            <a:ext cx="4141760" cy="120111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2050" name="Picture 2" descr="Vertical SQL Saturday logo with text">
            <a:extLst>
              <a:ext uri="{FF2B5EF4-FFF2-40B4-BE49-F238E27FC236}">
                <a16:creationId xmlns:a16="http://schemas.microsoft.com/office/drawing/2014/main" id="{EBA3EB57-8E07-780C-232F-26D3BBD12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17" y="5643060"/>
            <a:ext cx="1251498" cy="100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15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sz="2800" dirty="0"/>
              <a:t>Blog: </a:t>
            </a:r>
            <a:r>
              <a:rPr lang="en-US" sz="2800" dirty="0" err="1">
                <a:hlinkClick r:id="rId2"/>
              </a:rPr>
              <a:t>mikefrobbins.com</a:t>
            </a:r>
            <a:endParaRPr lang="en-US" sz="2800" dirty="0"/>
          </a:p>
          <a:p>
            <a:r>
              <a:rPr lang="en-US" sz="2800" dirty="0"/>
              <a:t>Twitter: </a:t>
            </a:r>
            <a:r>
              <a:rPr lang="en-US" sz="2800" dirty="0">
                <a:hlinkClick r:id="rId3"/>
              </a:rPr>
              <a:t>@mikefrobbins</a:t>
            </a:r>
            <a:endParaRPr lang="en-US" sz="2800" dirty="0"/>
          </a:p>
          <a:p>
            <a:r>
              <a:rPr lang="en-US" sz="2800" dirty="0"/>
              <a:t>LinkedIn: </a:t>
            </a:r>
            <a:r>
              <a:rPr lang="en-US" sz="2800" dirty="0">
                <a:hlinkClick r:id="rId4"/>
              </a:rPr>
              <a:t>www.linkedin.com/in/mikefrobbins</a:t>
            </a:r>
            <a:endParaRPr lang="en-US" sz="2800" dirty="0"/>
          </a:p>
          <a:p>
            <a:r>
              <a:rPr lang="en-US" dirty="0"/>
              <a:t>GitHub: </a:t>
            </a:r>
            <a:r>
              <a:rPr lang="en-US" dirty="0">
                <a:hlinkClick r:id="rId5"/>
              </a:rPr>
              <a:t>github.com/mikefrobbins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C7CA-B3BD-4055-D452-64B258B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C9E510-304C-2914-DBEC-32718339BBFD}"/>
              </a:ext>
            </a:extLst>
          </p:cNvPr>
          <p:cNvSpPr/>
          <p:nvPr/>
        </p:nvSpPr>
        <p:spPr>
          <a:xfrm>
            <a:off x="-1" y="5941687"/>
            <a:ext cx="12192000" cy="957630"/>
          </a:xfrm>
          <a:prstGeom prst="rect">
            <a:avLst/>
          </a:prstGeom>
          <a:solidFill>
            <a:srgbClr val="C72C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7558AC-07FC-127F-2649-D0B8A3A07A13}"/>
              </a:ext>
            </a:extLst>
          </p:cNvPr>
          <p:cNvSpPr/>
          <p:nvPr/>
        </p:nvSpPr>
        <p:spPr>
          <a:xfrm>
            <a:off x="0" y="0"/>
            <a:ext cx="12192000" cy="9576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0" name="Picture 36">
            <a:extLst>
              <a:ext uri="{FF2B5EF4-FFF2-40B4-BE49-F238E27FC236}">
                <a16:creationId xmlns:a16="http://schemas.microsoft.com/office/drawing/2014/main" id="{02D0970C-0A23-1833-F769-15044962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28" b="33908"/>
          <a:stretch>
            <a:fillRect/>
          </a:stretch>
        </p:blipFill>
        <p:spPr bwMode="auto">
          <a:xfrm>
            <a:off x="3229571" y="1117640"/>
            <a:ext cx="2661384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18" name="Text Box 37">
            <a:extLst>
              <a:ext uri="{FF2B5EF4-FFF2-40B4-BE49-F238E27FC236}">
                <a16:creationId xmlns:a16="http://schemas.microsoft.com/office/drawing/2014/main" id="{B74E683E-D313-B9B5-3575-847CACD37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954" y="131124"/>
            <a:ext cx="12192000" cy="638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erlin Sans FB" panose="020E0602020502020306" pitchFamily="34" charset="0"/>
              </a:rPr>
              <a:t>SQL Saturday Baton Rouge 2023</a:t>
            </a:r>
          </a:p>
        </p:txBody>
      </p:sp>
      <p:pic>
        <p:nvPicPr>
          <p:cNvPr id="1062" name="Picture 38">
            <a:extLst>
              <a:ext uri="{FF2B5EF4-FFF2-40B4-BE49-F238E27FC236}">
                <a16:creationId xmlns:a16="http://schemas.microsoft.com/office/drawing/2014/main" id="{40B08D65-3F33-C5EE-0526-A47B26992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04" y="1117640"/>
            <a:ext cx="2057400" cy="877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F5A3B44B-22C2-AAC2-BF0C-5EC7578E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22" y="2248058"/>
            <a:ext cx="1828800" cy="135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36506C78-B6AE-C975-F995-560BBC21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330" y="1211429"/>
            <a:ext cx="2670609" cy="71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EAE762CD-4BF0-E2EE-8033-52D237A79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341" y="2165486"/>
            <a:ext cx="18288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60F72F90-1A17-FA6E-1FED-0CB8A4F1D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72" y="2109664"/>
            <a:ext cx="1685489" cy="1685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CD372E17-B0BD-CD8E-93BB-D42E8EF2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292" y="2332339"/>
            <a:ext cx="1828800" cy="325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9CFCE9AC-F285-EAC8-058A-E9CCEF91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268268"/>
            <a:ext cx="18288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248FF89C-8561-B5FC-B1C7-77B0B3BA5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3211986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B9BD5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926B1CA2-CFC7-D4D6-3E9D-2EFA44297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316" y="3962921"/>
            <a:ext cx="1828800" cy="102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F1DBE340-0728-946F-8042-906486247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41" y="3325519"/>
            <a:ext cx="18288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288B0427-D14F-D874-4B6F-408A26AA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192" y="4190265"/>
            <a:ext cx="1828800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3" name="Picture 49">
            <a:extLst>
              <a:ext uri="{FF2B5EF4-FFF2-40B4-BE49-F238E27FC236}">
                <a16:creationId xmlns:a16="http://schemas.microsoft.com/office/drawing/2014/main" id="{3C5FAE01-1FEC-60ED-77EA-BA5113B1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4314091"/>
            <a:ext cx="1828800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E811DA7C-F863-F710-2AFC-4C4357143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272" y="22881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131361AC-9B62-EA17-5F75-61689A68B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5129104"/>
            <a:ext cx="19050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8DC627BD-D418-9E86-D3F8-E14F13F28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772" y="4190265"/>
            <a:ext cx="2094176" cy="52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7" name="Picture 53">
            <a:extLst>
              <a:ext uri="{FF2B5EF4-FFF2-40B4-BE49-F238E27FC236}">
                <a16:creationId xmlns:a16="http://schemas.microsoft.com/office/drawing/2014/main" id="{2861DA42-684A-DA51-47E6-6794696AA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96" y="5076007"/>
            <a:ext cx="1828800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D27CEBAD-47AC-BB28-AE3F-0615AB3C2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96" y="1063555"/>
            <a:ext cx="205740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31DF5D-18A1-8118-9E4C-067CED2B39F3}"/>
              </a:ext>
            </a:extLst>
          </p:cNvPr>
          <p:cNvSpPr txBox="1"/>
          <p:nvPr/>
        </p:nvSpPr>
        <p:spPr>
          <a:xfrm>
            <a:off x="0" y="6096051"/>
            <a:ext cx="121919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4000" dirty="0">
                <a:solidFill>
                  <a:schemeClr val="bg1"/>
                </a:solidFill>
                <a:latin typeface="Berlin Sans FB" panose="020E0602020502020306" pitchFamily="34" charset="0"/>
              </a:rPr>
              <a:t>Thank you, Sponsors!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08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Get-Help –Name ‘about_Presenter’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Mike F. Robbins</a:t>
            </a:r>
          </a:p>
          <a:p>
            <a:r>
              <a:rPr lang="en-US" sz="2800" dirty="0"/>
              <a:t>Lead docs writer for Azure PowerShell at Microsoft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83F07-EAA9-082A-6B9A-BDF50535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094" y="2958067"/>
            <a:ext cx="1428571" cy="1838095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383" y="2958067"/>
            <a:ext cx="1428750" cy="1852083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626" y="2958067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62158" y="2958067"/>
            <a:ext cx="1428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83C3-C9FD-6C27-3017-5037F757E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Write-Output ‘Questions for Attendees’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76453-129B-B8F4-FE13-544956C4E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sz="2800" dirty="0"/>
              <a:t>PowerShell</a:t>
            </a:r>
          </a:p>
          <a:p>
            <a:r>
              <a:rPr lang="en-US" sz="2800" dirty="0"/>
              <a:t>Visual Studi</a:t>
            </a:r>
            <a:r>
              <a:rPr lang="en-US" dirty="0"/>
              <a:t>o Code (</a:t>
            </a:r>
            <a:r>
              <a:rPr lang="en-US" sz="2800" dirty="0"/>
              <a:t>VS Code)</a:t>
            </a:r>
          </a:p>
          <a:p>
            <a:r>
              <a:rPr lang="en-US" dirty="0"/>
              <a:t>One-Liners</a:t>
            </a:r>
          </a:p>
          <a:p>
            <a:r>
              <a:rPr lang="en-US" sz="2800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sz="2800" dirty="0"/>
              <a:t>Modules</a:t>
            </a:r>
          </a:p>
          <a:p>
            <a:r>
              <a:rPr lang="en-US" sz="2800" dirty="0"/>
              <a:t>Source Control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149C1A-0565-CC82-2085-8735ABDF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367179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68D7C-5311-E86C-153B-6DD7B9091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BCFEE-5573-4364-A222-D8860312C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032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Getting Started with PowerShell</a:t>
            </a:r>
          </a:p>
          <a:p>
            <a:r>
              <a:rPr lang="en-US" sz="2800" dirty="0"/>
              <a:t>The Help System</a:t>
            </a:r>
          </a:p>
          <a:p>
            <a:r>
              <a:rPr lang="en-US" sz="2800" dirty="0"/>
              <a:t>Discovering objects, properties, and methods</a:t>
            </a:r>
          </a:p>
          <a:p>
            <a:r>
              <a:rPr lang="en-US" sz="2800" dirty="0"/>
              <a:t>One-liners and the pipeline</a:t>
            </a:r>
          </a:p>
          <a:p>
            <a:r>
              <a:rPr lang="en-US" sz="2800" dirty="0"/>
              <a:t>Formatting, aliases, and comparison operators</a:t>
            </a:r>
          </a:p>
          <a:p>
            <a:r>
              <a:rPr lang="en-US" sz="2800" dirty="0"/>
              <a:t>Flow Control</a:t>
            </a:r>
          </a:p>
          <a:p>
            <a:r>
              <a:rPr lang="en-US" sz="2800" dirty="0"/>
              <a:t>Remoting</a:t>
            </a:r>
          </a:p>
          <a:p>
            <a:r>
              <a:rPr lang="en-US" sz="2800" dirty="0"/>
              <a:t>Functions</a:t>
            </a:r>
          </a:p>
          <a:p>
            <a:r>
              <a:rPr lang="en-US" sz="2800" dirty="0"/>
              <a:t>Script Modules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C3EF3A-AE1D-83EF-69A0-B5529595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82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A6C-AF81-341D-C08D-D954D55B6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58A47-893E-C87C-A6E4-11AB57334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Demo Code: </a:t>
            </a:r>
            <a:r>
              <a:rPr lang="en-US" dirty="0" err="1">
                <a:solidFill>
                  <a:srgbClr val="FF0000"/>
                </a:solidFill>
              </a:rPr>
              <a:t>github.com</a:t>
            </a:r>
            <a:r>
              <a:rPr lang="en-US" dirty="0">
                <a:solidFill>
                  <a:srgbClr val="FF0000"/>
                </a:solidFill>
              </a:rPr>
              <a:t>/</a:t>
            </a:r>
            <a:r>
              <a:rPr lang="en-US" dirty="0" err="1">
                <a:solidFill>
                  <a:srgbClr val="FF0000"/>
                </a:solidFill>
              </a:rPr>
              <a:t>mikefrobbins</a:t>
            </a:r>
            <a:r>
              <a:rPr lang="en-US" dirty="0">
                <a:solidFill>
                  <a:srgbClr val="FF0000"/>
                </a:solidFill>
              </a:rPr>
              <a:t>/Presentations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86D7F-7AA7-6EAF-12A6-8306960B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E6DBD52-1F69-C7A7-7200-04D8718E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707" y="2198087"/>
            <a:ext cx="5668586" cy="38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4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008BC-6ECA-1C0B-72A3-0635736B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PowerShell?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9099-52F2-7789-9602-FF2971154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Ease of Use</a:t>
            </a:r>
          </a:p>
          <a:p>
            <a:pPr lvl="1"/>
            <a:r>
              <a:rPr lang="en-US" dirty="0"/>
              <a:t>Discoverable Commands</a:t>
            </a:r>
          </a:p>
          <a:p>
            <a:pPr lvl="2"/>
            <a:r>
              <a:rPr lang="en-US" dirty="0"/>
              <a:t>Verb-Noun Syntax</a:t>
            </a:r>
          </a:p>
          <a:p>
            <a:r>
              <a:rPr lang="en-US" dirty="0"/>
              <a:t>Object-Oriented</a:t>
            </a:r>
          </a:p>
          <a:p>
            <a:r>
              <a:rPr lang="en-US" dirty="0"/>
              <a:t>Cross-Platform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Community and Support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4F90A-395E-9429-7A9F-3D3E0027A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534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DDC81-33A8-005A-9D2A-18CA1752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AD5E-FBEF-37A4-38FD-28132037D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I need to get started with PowerShell?</a:t>
            </a:r>
          </a:p>
          <a:p>
            <a:r>
              <a:rPr lang="en-US" dirty="0"/>
              <a:t>Where do I find PowerShell?</a:t>
            </a:r>
          </a:p>
          <a:p>
            <a:r>
              <a:rPr lang="en-US" dirty="0"/>
              <a:t>How do I launch PowerShell?</a:t>
            </a:r>
          </a:p>
          <a:p>
            <a:pPr lvl="1"/>
            <a:r>
              <a:rPr lang="en-US" dirty="0"/>
              <a:t>User Access Control (UAC)</a:t>
            </a:r>
          </a:p>
          <a:p>
            <a:r>
              <a:rPr lang="en-US" dirty="0"/>
              <a:t>What version of PowerShell am I running?</a:t>
            </a:r>
          </a:p>
          <a:p>
            <a:r>
              <a:rPr lang="en-US" dirty="0"/>
              <a:t>Execution Policy</a:t>
            </a:r>
          </a:p>
          <a:p>
            <a:pPr lvl="1"/>
            <a:r>
              <a:rPr lang="en-US" dirty="0"/>
              <a:t>Restricted – Windows client operating systems</a:t>
            </a:r>
          </a:p>
          <a:p>
            <a:pPr lvl="1"/>
            <a:r>
              <a:rPr lang="en-US" dirty="0"/>
              <a:t>Remote Signed – Windows server operating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A4694C-8893-BA45-9940-FAB041CB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Scan the QR code on the room poster to fill out session evaluations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3570</TotalTime>
  <Words>654</Words>
  <Application>Microsoft Macintosh PowerPoint</Application>
  <PresentationFormat>Widescreen</PresentationFormat>
  <Paragraphs>136</Paragraphs>
  <Slides>20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Berlin Sans FB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Get-Help –Name ‘about_Presenter’</vt:lpstr>
      <vt:lpstr>Write-Output ‘Questions for Attendees’</vt:lpstr>
      <vt:lpstr>Set-Content ‘Information to Cover’</vt:lpstr>
      <vt:lpstr>Start-Process ‘Demo’</vt:lpstr>
      <vt:lpstr>Why PowerShell?</vt:lpstr>
      <vt:lpstr>Getting Started with PowerShell</vt:lpstr>
      <vt:lpstr>The Help System</vt:lpstr>
      <vt:lpstr>Windows PowerShell vs PowerShell7</vt:lpstr>
      <vt:lpstr>Discovering objects, properties, and methods</vt:lpstr>
      <vt:lpstr>One-liners and the pipeline</vt:lpstr>
      <vt:lpstr>Formatting, aliases, and comparison operators</vt:lpstr>
      <vt:lpstr>Flow Control</vt:lpstr>
      <vt:lpstr>Remoting</vt:lpstr>
      <vt:lpstr>Functions</vt:lpstr>
      <vt:lpstr>Script Modules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55</cp:revision>
  <dcterms:created xsi:type="dcterms:W3CDTF">2023-07-23T23:39:02Z</dcterms:created>
  <dcterms:modified xsi:type="dcterms:W3CDTF">2023-07-29T02:16:15Z</dcterms:modified>
</cp:coreProperties>
</file>